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57" r:id="rId5"/>
    <p:sldId id="270" r:id="rId6"/>
    <p:sldId id="268" r:id="rId7"/>
    <p:sldId id="262" r:id="rId8"/>
    <p:sldId id="264" r:id="rId9"/>
    <p:sldId id="269" r:id="rId10"/>
    <p:sldId id="266" r:id="rId11"/>
    <p:sldId id="265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3"/>
  </p:normalViewPr>
  <p:slideViewPr>
    <p:cSldViewPr snapToGrid="0" snapToObjects="1">
      <p:cViewPr>
        <p:scale>
          <a:sx n="100" d="100"/>
          <a:sy n="100" d="100"/>
        </p:scale>
        <p:origin x="464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E81D46-31A4-054C-8FC5-CAE7A552FF39}" type="doc">
      <dgm:prSet loTypeId="urn:microsoft.com/office/officeart/2005/8/layout/process1" loCatId="" qsTypeId="urn:microsoft.com/office/officeart/2005/8/quickstyle/simple3" qsCatId="simple" csTypeId="urn:microsoft.com/office/officeart/2005/8/colors/accent1_2" csCatId="accent1" phldr="1"/>
      <dgm:spPr/>
    </dgm:pt>
    <dgm:pt modelId="{EC05FE69-1FA4-314B-8107-E0FE5B93619E}">
      <dgm:prSet phldrT="[Texte]"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R</a:t>
          </a:r>
          <a:r>
            <a:rPr lang="fr-FR" dirty="0"/>
            <a:t> : Message codé</a:t>
          </a:r>
        </a:p>
      </dgm:t>
    </dgm:pt>
    <dgm:pt modelId="{D3C8F566-C49F-A041-8A14-7B9E43BAFD01}" type="parTrans" cxnId="{DF8FFF06-623A-084F-B93D-D6AD061D563A}">
      <dgm:prSet/>
      <dgm:spPr/>
      <dgm:t>
        <a:bodyPr/>
        <a:lstStyle/>
        <a:p>
          <a:endParaRPr lang="fr-FR"/>
        </a:p>
      </dgm:t>
    </dgm:pt>
    <dgm:pt modelId="{152EC1B2-C91A-D049-8651-08339E619A2D}" type="sibTrans" cxnId="{DF8FFF06-623A-084F-B93D-D6AD061D563A}">
      <dgm:prSet/>
      <dgm:spPr/>
      <dgm:t>
        <a:bodyPr/>
        <a:lstStyle/>
        <a:p>
          <a:endParaRPr lang="fr-FR"/>
        </a:p>
      </dgm:t>
    </dgm:pt>
    <dgm:pt modelId="{F73FD98C-6025-9041-91A4-AA7DC65CBCF9}">
      <dgm:prSet phldrT="[Texte]"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M</a:t>
          </a:r>
          <a:r>
            <a:rPr lang="fr-FR" dirty="0"/>
            <a:t> : matrice formée à partir de R</a:t>
          </a:r>
        </a:p>
      </dgm:t>
    </dgm:pt>
    <dgm:pt modelId="{C5E71DA7-35AD-6F46-B763-A151FB7FC554}" type="parTrans" cxnId="{7F7F6C55-67A0-7845-B5FA-A7D89B2A75BB}">
      <dgm:prSet/>
      <dgm:spPr/>
      <dgm:t>
        <a:bodyPr/>
        <a:lstStyle/>
        <a:p>
          <a:endParaRPr lang="fr-FR"/>
        </a:p>
      </dgm:t>
    </dgm:pt>
    <dgm:pt modelId="{71D4E4FD-C1D3-B44A-879C-A1E1AE0B8369}" type="sibTrans" cxnId="{7F7F6C55-67A0-7845-B5FA-A7D89B2A75BB}">
      <dgm:prSet/>
      <dgm:spPr/>
      <dgm:t>
        <a:bodyPr/>
        <a:lstStyle/>
        <a:p>
          <a:endParaRPr lang="fr-FR"/>
        </a:p>
      </dgm:t>
    </dgm:pt>
    <dgm:pt modelId="{FC90D5B3-067D-3E42-A4D7-DDEDE218CF02}">
      <dgm:prSet phldrT="[Texte]"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V</a:t>
          </a:r>
          <a:r>
            <a:rPr lang="fr-FR" dirty="0"/>
            <a:t>=vecteur tels que M.V=0</a:t>
          </a:r>
        </a:p>
      </dgm:t>
    </dgm:pt>
    <dgm:pt modelId="{4DC7F78D-D9BE-2045-AF46-2447A7664C9F}" type="parTrans" cxnId="{1FC8546D-B73C-5F4F-BE81-7B02E8B8F33E}">
      <dgm:prSet/>
      <dgm:spPr/>
      <dgm:t>
        <a:bodyPr/>
        <a:lstStyle/>
        <a:p>
          <a:endParaRPr lang="fr-FR"/>
        </a:p>
      </dgm:t>
    </dgm:pt>
    <dgm:pt modelId="{41825AE6-F213-2A41-A62F-58A0D8FB15D6}" type="sibTrans" cxnId="{1FC8546D-B73C-5F4F-BE81-7B02E8B8F33E}">
      <dgm:prSet/>
      <dgm:spPr/>
      <dgm:t>
        <a:bodyPr/>
        <a:lstStyle/>
        <a:p>
          <a:endParaRPr lang="fr-FR"/>
        </a:p>
      </dgm:t>
    </dgm:pt>
    <dgm:pt modelId="{BBA47DDD-822A-AE43-A229-730315C0A90D}">
      <dgm:prSet/>
      <dgm:spPr/>
      <dgm:t>
        <a:bodyPr/>
        <a:lstStyle/>
        <a:p>
          <a:r>
            <a:rPr lang="fr-FR" dirty="0">
              <a:solidFill>
                <a:srgbClr val="FF0000"/>
              </a:solidFill>
            </a:rPr>
            <a:t>Q</a:t>
          </a:r>
          <a:r>
            <a:rPr lang="fr-FR" baseline="-25000" dirty="0">
              <a:solidFill>
                <a:srgbClr val="FF0000"/>
              </a:solidFill>
            </a:rPr>
            <a:t>0</a:t>
          </a:r>
          <a:r>
            <a:rPr lang="fr-FR" dirty="0"/>
            <a:t> et </a:t>
          </a:r>
          <a:r>
            <a:rPr lang="fr-FR" dirty="0">
              <a:solidFill>
                <a:srgbClr val="FF0000"/>
              </a:solidFill>
            </a:rPr>
            <a:t>Q</a:t>
          </a:r>
          <a:r>
            <a:rPr lang="fr-FR" baseline="-25000" dirty="0">
              <a:solidFill>
                <a:srgbClr val="FF0000"/>
              </a:solidFill>
            </a:rPr>
            <a:t>1</a:t>
          </a:r>
          <a:r>
            <a:rPr lang="fr-FR" dirty="0"/>
            <a:t> polynômes formés à partir de V </a:t>
          </a:r>
        </a:p>
      </dgm:t>
    </dgm:pt>
    <dgm:pt modelId="{F939F5EB-1B9B-6240-B39E-312C8AEDA3DE}" type="parTrans" cxnId="{685B6D7F-D68B-9045-B187-38B14D1A0313}">
      <dgm:prSet/>
      <dgm:spPr/>
      <dgm:t>
        <a:bodyPr/>
        <a:lstStyle/>
        <a:p>
          <a:endParaRPr lang="fr-FR"/>
        </a:p>
      </dgm:t>
    </dgm:pt>
    <dgm:pt modelId="{459FFDE4-89EB-1341-B13F-B6ACE7410133}" type="sibTrans" cxnId="{685B6D7F-D68B-9045-B187-38B14D1A0313}">
      <dgm:prSet/>
      <dgm:spPr/>
      <dgm:t>
        <a:bodyPr/>
        <a:lstStyle/>
        <a:p>
          <a:endParaRPr lang="fr-FR"/>
        </a:p>
      </dgm:t>
    </dgm:pt>
    <dgm:pt modelId="{CA6296D6-97A0-074B-B91C-869F58EF1B1B}">
      <dgm:prSet/>
      <dgm:spPr/>
      <dgm:t>
        <a:bodyPr/>
        <a:lstStyle/>
        <a:p>
          <a:r>
            <a:rPr lang="fr-FR" dirty="0"/>
            <a:t>Q</a:t>
          </a:r>
          <a:r>
            <a:rPr lang="fr-FR" baseline="-25000" dirty="0"/>
            <a:t>0</a:t>
          </a:r>
          <a:r>
            <a:rPr lang="fr-FR" dirty="0"/>
            <a:t>/Q</a:t>
          </a:r>
          <a:r>
            <a:rPr lang="fr-FR" baseline="-25000" dirty="0"/>
            <a:t>1</a:t>
          </a:r>
          <a:r>
            <a:rPr lang="fr-FR" dirty="0"/>
            <a:t> = </a:t>
          </a:r>
          <a:r>
            <a:rPr lang="fr-FR" dirty="0">
              <a:solidFill>
                <a:srgbClr val="FF0000"/>
              </a:solidFill>
            </a:rPr>
            <a:t>U</a:t>
          </a:r>
          <a:r>
            <a:rPr lang="fr-FR" dirty="0"/>
            <a:t> : message initial</a:t>
          </a:r>
        </a:p>
      </dgm:t>
    </dgm:pt>
    <dgm:pt modelId="{758FF140-FB1A-924F-BF02-B23E08A5B6B0}" type="parTrans" cxnId="{EB6ACEB9-BF02-1048-AC5E-EF81D1FA9456}">
      <dgm:prSet/>
      <dgm:spPr/>
      <dgm:t>
        <a:bodyPr/>
        <a:lstStyle/>
        <a:p>
          <a:endParaRPr lang="fr-FR"/>
        </a:p>
      </dgm:t>
    </dgm:pt>
    <dgm:pt modelId="{3E65A9D2-4230-C442-9E0D-7740108F6F90}" type="sibTrans" cxnId="{EB6ACEB9-BF02-1048-AC5E-EF81D1FA9456}">
      <dgm:prSet/>
      <dgm:spPr/>
      <dgm:t>
        <a:bodyPr/>
        <a:lstStyle/>
        <a:p>
          <a:endParaRPr lang="fr-FR"/>
        </a:p>
      </dgm:t>
    </dgm:pt>
    <dgm:pt modelId="{EF8E3E77-15AB-F845-B76D-9021604FE2DD}" type="pres">
      <dgm:prSet presAssocID="{A5E81D46-31A4-054C-8FC5-CAE7A552FF39}" presName="Name0" presStyleCnt="0">
        <dgm:presLayoutVars>
          <dgm:dir/>
          <dgm:resizeHandles val="exact"/>
        </dgm:presLayoutVars>
      </dgm:prSet>
      <dgm:spPr/>
    </dgm:pt>
    <dgm:pt modelId="{EF7F5A5A-DFDD-F842-88DB-499AB9070129}" type="pres">
      <dgm:prSet presAssocID="{EC05FE69-1FA4-314B-8107-E0FE5B93619E}" presName="node" presStyleLbl="node1" presStyleIdx="0" presStyleCnt="5">
        <dgm:presLayoutVars>
          <dgm:bulletEnabled val="1"/>
        </dgm:presLayoutVars>
      </dgm:prSet>
      <dgm:spPr/>
    </dgm:pt>
    <dgm:pt modelId="{63DFC725-6819-5747-BCCB-5952D40F1BAE}" type="pres">
      <dgm:prSet presAssocID="{152EC1B2-C91A-D049-8651-08339E619A2D}" presName="sibTrans" presStyleLbl="sibTrans2D1" presStyleIdx="0" presStyleCnt="4"/>
      <dgm:spPr/>
    </dgm:pt>
    <dgm:pt modelId="{7AD10B0C-35FC-4248-9F09-DBA764B9C6F2}" type="pres">
      <dgm:prSet presAssocID="{152EC1B2-C91A-D049-8651-08339E619A2D}" presName="connectorText" presStyleLbl="sibTrans2D1" presStyleIdx="0" presStyleCnt="4"/>
      <dgm:spPr/>
    </dgm:pt>
    <dgm:pt modelId="{F3FF7B09-662E-F445-B7F2-62E070177CB8}" type="pres">
      <dgm:prSet presAssocID="{F73FD98C-6025-9041-91A4-AA7DC65CBCF9}" presName="node" presStyleLbl="node1" presStyleIdx="1" presStyleCnt="5">
        <dgm:presLayoutVars>
          <dgm:bulletEnabled val="1"/>
        </dgm:presLayoutVars>
      </dgm:prSet>
      <dgm:spPr/>
    </dgm:pt>
    <dgm:pt modelId="{7406DF54-6F67-4B4B-86FA-B908192A2C67}" type="pres">
      <dgm:prSet presAssocID="{71D4E4FD-C1D3-B44A-879C-A1E1AE0B8369}" presName="sibTrans" presStyleLbl="sibTrans2D1" presStyleIdx="1" presStyleCnt="4"/>
      <dgm:spPr/>
    </dgm:pt>
    <dgm:pt modelId="{71B2DCDC-88AC-F048-B5FC-D62D46210A6C}" type="pres">
      <dgm:prSet presAssocID="{71D4E4FD-C1D3-B44A-879C-A1E1AE0B8369}" presName="connectorText" presStyleLbl="sibTrans2D1" presStyleIdx="1" presStyleCnt="4"/>
      <dgm:spPr/>
    </dgm:pt>
    <dgm:pt modelId="{BB95484B-3A1C-DC4E-A17A-DBAC506844F5}" type="pres">
      <dgm:prSet presAssocID="{FC90D5B3-067D-3E42-A4D7-DDEDE218CF02}" presName="node" presStyleLbl="node1" presStyleIdx="2" presStyleCnt="5">
        <dgm:presLayoutVars>
          <dgm:bulletEnabled val="1"/>
        </dgm:presLayoutVars>
      </dgm:prSet>
      <dgm:spPr/>
    </dgm:pt>
    <dgm:pt modelId="{670B1301-A866-9C45-860C-876B2A41A1A1}" type="pres">
      <dgm:prSet presAssocID="{41825AE6-F213-2A41-A62F-58A0D8FB15D6}" presName="sibTrans" presStyleLbl="sibTrans2D1" presStyleIdx="2" presStyleCnt="4"/>
      <dgm:spPr/>
    </dgm:pt>
    <dgm:pt modelId="{E9DBCE43-EC13-984D-B43D-0C95FEB0DF84}" type="pres">
      <dgm:prSet presAssocID="{41825AE6-F213-2A41-A62F-58A0D8FB15D6}" presName="connectorText" presStyleLbl="sibTrans2D1" presStyleIdx="2" presStyleCnt="4"/>
      <dgm:spPr/>
    </dgm:pt>
    <dgm:pt modelId="{ED08B8D4-9013-2E4A-82CC-4322B28A8AD1}" type="pres">
      <dgm:prSet presAssocID="{BBA47DDD-822A-AE43-A229-730315C0A90D}" presName="node" presStyleLbl="node1" presStyleIdx="3" presStyleCnt="5">
        <dgm:presLayoutVars>
          <dgm:bulletEnabled val="1"/>
        </dgm:presLayoutVars>
      </dgm:prSet>
      <dgm:spPr/>
    </dgm:pt>
    <dgm:pt modelId="{3AF7818B-A602-FA43-BACC-0EB5674E90FB}" type="pres">
      <dgm:prSet presAssocID="{459FFDE4-89EB-1341-B13F-B6ACE7410133}" presName="sibTrans" presStyleLbl="sibTrans2D1" presStyleIdx="3" presStyleCnt="4"/>
      <dgm:spPr/>
    </dgm:pt>
    <dgm:pt modelId="{69468124-A546-1341-B822-B62AFD27B645}" type="pres">
      <dgm:prSet presAssocID="{459FFDE4-89EB-1341-B13F-B6ACE7410133}" presName="connectorText" presStyleLbl="sibTrans2D1" presStyleIdx="3" presStyleCnt="4"/>
      <dgm:spPr/>
    </dgm:pt>
    <dgm:pt modelId="{FF61E77E-4E4E-8341-9AB0-A0D2FB92EF37}" type="pres">
      <dgm:prSet presAssocID="{CA6296D6-97A0-074B-B91C-869F58EF1B1B}" presName="node" presStyleLbl="node1" presStyleIdx="4" presStyleCnt="5">
        <dgm:presLayoutVars>
          <dgm:bulletEnabled val="1"/>
        </dgm:presLayoutVars>
      </dgm:prSet>
      <dgm:spPr/>
    </dgm:pt>
  </dgm:ptLst>
  <dgm:cxnLst>
    <dgm:cxn modelId="{DF8FFF06-623A-084F-B93D-D6AD061D563A}" srcId="{A5E81D46-31A4-054C-8FC5-CAE7A552FF39}" destId="{EC05FE69-1FA4-314B-8107-E0FE5B93619E}" srcOrd="0" destOrd="0" parTransId="{D3C8F566-C49F-A041-8A14-7B9E43BAFD01}" sibTransId="{152EC1B2-C91A-D049-8651-08339E619A2D}"/>
    <dgm:cxn modelId="{CA4D5726-91C1-6741-B1D3-5C59CE8B750E}" type="presOf" srcId="{41825AE6-F213-2A41-A62F-58A0D8FB15D6}" destId="{670B1301-A866-9C45-860C-876B2A41A1A1}" srcOrd="0" destOrd="0" presId="urn:microsoft.com/office/officeart/2005/8/layout/process1"/>
    <dgm:cxn modelId="{26AEEA32-949A-9147-8988-95A29708ACB4}" type="presOf" srcId="{152EC1B2-C91A-D049-8651-08339E619A2D}" destId="{63DFC725-6819-5747-BCCB-5952D40F1BAE}" srcOrd="0" destOrd="0" presId="urn:microsoft.com/office/officeart/2005/8/layout/process1"/>
    <dgm:cxn modelId="{7F7F6C55-67A0-7845-B5FA-A7D89B2A75BB}" srcId="{A5E81D46-31A4-054C-8FC5-CAE7A552FF39}" destId="{F73FD98C-6025-9041-91A4-AA7DC65CBCF9}" srcOrd="1" destOrd="0" parTransId="{C5E71DA7-35AD-6F46-B763-A151FB7FC554}" sibTransId="{71D4E4FD-C1D3-B44A-879C-A1E1AE0B8369}"/>
    <dgm:cxn modelId="{66814561-AEC2-B649-87E0-D0C3AE8677D2}" type="presOf" srcId="{EC05FE69-1FA4-314B-8107-E0FE5B93619E}" destId="{EF7F5A5A-DFDD-F842-88DB-499AB9070129}" srcOrd="0" destOrd="0" presId="urn:microsoft.com/office/officeart/2005/8/layout/process1"/>
    <dgm:cxn modelId="{9FF31366-B38D-634C-BCF9-D3E02A4AC332}" type="presOf" srcId="{459FFDE4-89EB-1341-B13F-B6ACE7410133}" destId="{3AF7818B-A602-FA43-BACC-0EB5674E90FB}" srcOrd="0" destOrd="0" presId="urn:microsoft.com/office/officeart/2005/8/layout/process1"/>
    <dgm:cxn modelId="{1FC8546D-B73C-5F4F-BE81-7B02E8B8F33E}" srcId="{A5E81D46-31A4-054C-8FC5-CAE7A552FF39}" destId="{FC90D5B3-067D-3E42-A4D7-DDEDE218CF02}" srcOrd="2" destOrd="0" parTransId="{4DC7F78D-D9BE-2045-AF46-2447A7664C9F}" sibTransId="{41825AE6-F213-2A41-A62F-58A0D8FB15D6}"/>
    <dgm:cxn modelId="{685B6D7F-D68B-9045-B187-38B14D1A0313}" srcId="{A5E81D46-31A4-054C-8FC5-CAE7A552FF39}" destId="{BBA47DDD-822A-AE43-A229-730315C0A90D}" srcOrd="3" destOrd="0" parTransId="{F939F5EB-1B9B-6240-B39E-312C8AEDA3DE}" sibTransId="{459FFDE4-89EB-1341-B13F-B6ACE7410133}"/>
    <dgm:cxn modelId="{CBAF0C8D-C1F7-C44A-AA63-94C54286F993}" type="presOf" srcId="{BBA47DDD-822A-AE43-A229-730315C0A90D}" destId="{ED08B8D4-9013-2E4A-82CC-4322B28A8AD1}" srcOrd="0" destOrd="0" presId="urn:microsoft.com/office/officeart/2005/8/layout/process1"/>
    <dgm:cxn modelId="{2AABA395-0A47-6547-B825-E96F4AA414EF}" type="presOf" srcId="{459FFDE4-89EB-1341-B13F-B6ACE7410133}" destId="{69468124-A546-1341-B822-B62AFD27B645}" srcOrd="1" destOrd="0" presId="urn:microsoft.com/office/officeart/2005/8/layout/process1"/>
    <dgm:cxn modelId="{D262E29B-704D-7A4D-AED5-3AE124BFBB58}" type="presOf" srcId="{CA6296D6-97A0-074B-B91C-869F58EF1B1B}" destId="{FF61E77E-4E4E-8341-9AB0-A0D2FB92EF37}" srcOrd="0" destOrd="0" presId="urn:microsoft.com/office/officeart/2005/8/layout/process1"/>
    <dgm:cxn modelId="{BE03E1A1-63F8-6040-B13C-EF333F01FCD3}" type="presOf" srcId="{FC90D5B3-067D-3E42-A4D7-DDEDE218CF02}" destId="{BB95484B-3A1C-DC4E-A17A-DBAC506844F5}" srcOrd="0" destOrd="0" presId="urn:microsoft.com/office/officeart/2005/8/layout/process1"/>
    <dgm:cxn modelId="{EEB3C9B7-1F43-3C4B-9B1D-7AAF09A902A7}" type="presOf" srcId="{41825AE6-F213-2A41-A62F-58A0D8FB15D6}" destId="{E9DBCE43-EC13-984D-B43D-0C95FEB0DF84}" srcOrd="1" destOrd="0" presId="urn:microsoft.com/office/officeart/2005/8/layout/process1"/>
    <dgm:cxn modelId="{EB6ACEB9-BF02-1048-AC5E-EF81D1FA9456}" srcId="{A5E81D46-31A4-054C-8FC5-CAE7A552FF39}" destId="{CA6296D6-97A0-074B-B91C-869F58EF1B1B}" srcOrd="4" destOrd="0" parTransId="{758FF140-FB1A-924F-BF02-B23E08A5B6B0}" sibTransId="{3E65A9D2-4230-C442-9E0D-7740108F6F90}"/>
    <dgm:cxn modelId="{F85E01BF-F6C4-4244-A4B8-0636CB7740F7}" type="presOf" srcId="{71D4E4FD-C1D3-B44A-879C-A1E1AE0B8369}" destId="{71B2DCDC-88AC-F048-B5FC-D62D46210A6C}" srcOrd="1" destOrd="0" presId="urn:microsoft.com/office/officeart/2005/8/layout/process1"/>
    <dgm:cxn modelId="{BDD45AE3-57C0-8546-B82F-4FFFC7F021BF}" type="presOf" srcId="{71D4E4FD-C1D3-B44A-879C-A1E1AE0B8369}" destId="{7406DF54-6F67-4B4B-86FA-B908192A2C67}" srcOrd="0" destOrd="0" presId="urn:microsoft.com/office/officeart/2005/8/layout/process1"/>
    <dgm:cxn modelId="{9EEF60E7-5D71-854A-BE6A-FC9175B9EDF3}" type="presOf" srcId="{F73FD98C-6025-9041-91A4-AA7DC65CBCF9}" destId="{F3FF7B09-662E-F445-B7F2-62E070177CB8}" srcOrd="0" destOrd="0" presId="urn:microsoft.com/office/officeart/2005/8/layout/process1"/>
    <dgm:cxn modelId="{ECEBB1EB-EA5B-0B4D-92AE-44DFC4CDD3D9}" type="presOf" srcId="{A5E81D46-31A4-054C-8FC5-CAE7A552FF39}" destId="{EF8E3E77-15AB-F845-B76D-9021604FE2DD}" srcOrd="0" destOrd="0" presId="urn:microsoft.com/office/officeart/2005/8/layout/process1"/>
    <dgm:cxn modelId="{D93B88FD-4AC2-FB4E-8C2A-8D11747C217B}" type="presOf" srcId="{152EC1B2-C91A-D049-8651-08339E619A2D}" destId="{7AD10B0C-35FC-4248-9F09-DBA764B9C6F2}" srcOrd="1" destOrd="0" presId="urn:microsoft.com/office/officeart/2005/8/layout/process1"/>
    <dgm:cxn modelId="{238AF18D-C5B0-254E-BA87-B743BE1CE03E}" type="presParOf" srcId="{EF8E3E77-15AB-F845-B76D-9021604FE2DD}" destId="{EF7F5A5A-DFDD-F842-88DB-499AB9070129}" srcOrd="0" destOrd="0" presId="urn:microsoft.com/office/officeart/2005/8/layout/process1"/>
    <dgm:cxn modelId="{D86C31BD-5DE0-914C-87F1-8AA26E94559C}" type="presParOf" srcId="{EF8E3E77-15AB-F845-B76D-9021604FE2DD}" destId="{63DFC725-6819-5747-BCCB-5952D40F1BAE}" srcOrd="1" destOrd="0" presId="urn:microsoft.com/office/officeart/2005/8/layout/process1"/>
    <dgm:cxn modelId="{B7698267-C792-784A-BCE6-18674D74A37D}" type="presParOf" srcId="{63DFC725-6819-5747-BCCB-5952D40F1BAE}" destId="{7AD10B0C-35FC-4248-9F09-DBA764B9C6F2}" srcOrd="0" destOrd="0" presId="urn:microsoft.com/office/officeart/2005/8/layout/process1"/>
    <dgm:cxn modelId="{5C002DA9-10DE-4F44-9E85-92F957A97B74}" type="presParOf" srcId="{EF8E3E77-15AB-F845-B76D-9021604FE2DD}" destId="{F3FF7B09-662E-F445-B7F2-62E070177CB8}" srcOrd="2" destOrd="0" presId="urn:microsoft.com/office/officeart/2005/8/layout/process1"/>
    <dgm:cxn modelId="{27835BA6-DB52-6F44-8784-6BDD7FA5BD44}" type="presParOf" srcId="{EF8E3E77-15AB-F845-B76D-9021604FE2DD}" destId="{7406DF54-6F67-4B4B-86FA-B908192A2C67}" srcOrd="3" destOrd="0" presId="urn:microsoft.com/office/officeart/2005/8/layout/process1"/>
    <dgm:cxn modelId="{C8918B1B-1E88-0F4F-AD72-F49628025A8C}" type="presParOf" srcId="{7406DF54-6F67-4B4B-86FA-B908192A2C67}" destId="{71B2DCDC-88AC-F048-B5FC-D62D46210A6C}" srcOrd="0" destOrd="0" presId="urn:microsoft.com/office/officeart/2005/8/layout/process1"/>
    <dgm:cxn modelId="{7957CF0A-E2E1-C542-9F61-72177D7A3C77}" type="presParOf" srcId="{EF8E3E77-15AB-F845-B76D-9021604FE2DD}" destId="{BB95484B-3A1C-DC4E-A17A-DBAC506844F5}" srcOrd="4" destOrd="0" presId="urn:microsoft.com/office/officeart/2005/8/layout/process1"/>
    <dgm:cxn modelId="{A725F64F-4763-F24F-A0C2-DDF852E49D79}" type="presParOf" srcId="{EF8E3E77-15AB-F845-B76D-9021604FE2DD}" destId="{670B1301-A866-9C45-860C-876B2A41A1A1}" srcOrd="5" destOrd="0" presId="urn:microsoft.com/office/officeart/2005/8/layout/process1"/>
    <dgm:cxn modelId="{44D4E4FE-BF08-5347-A991-7896B107C113}" type="presParOf" srcId="{670B1301-A866-9C45-860C-876B2A41A1A1}" destId="{E9DBCE43-EC13-984D-B43D-0C95FEB0DF84}" srcOrd="0" destOrd="0" presId="urn:microsoft.com/office/officeart/2005/8/layout/process1"/>
    <dgm:cxn modelId="{905EACC5-1254-3742-9884-490B6D2EE85D}" type="presParOf" srcId="{EF8E3E77-15AB-F845-B76D-9021604FE2DD}" destId="{ED08B8D4-9013-2E4A-82CC-4322B28A8AD1}" srcOrd="6" destOrd="0" presId="urn:microsoft.com/office/officeart/2005/8/layout/process1"/>
    <dgm:cxn modelId="{C717FBBD-5C7B-4F46-8C52-649BEA03E02F}" type="presParOf" srcId="{EF8E3E77-15AB-F845-B76D-9021604FE2DD}" destId="{3AF7818B-A602-FA43-BACC-0EB5674E90FB}" srcOrd="7" destOrd="0" presId="urn:microsoft.com/office/officeart/2005/8/layout/process1"/>
    <dgm:cxn modelId="{C2B1574B-D635-094B-8F3F-8AB9EB182BBE}" type="presParOf" srcId="{3AF7818B-A602-FA43-BACC-0EB5674E90FB}" destId="{69468124-A546-1341-B822-B62AFD27B645}" srcOrd="0" destOrd="0" presId="urn:microsoft.com/office/officeart/2005/8/layout/process1"/>
    <dgm:cxn modelId="{C722A6A4-9871-EE41-B014-B7CF4DB85926}" type="presParOf" srcId="{EF8E3E77-15AB-F845-B76D-9021604FE2DD}" destId="{FF61E77E-4E4E-8341-9AB0-A0D2FB92EF37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7F5A5A-DFDD-F842-88DB-499AB9070129}">
      <dsp:nvSpPr>
        <dsp:cNvPr id="0" name=""/>
        <dsp:cNvSpPr/>
      </dsp:nvSpPr>
      <dsp:spPr>
        <a:xfrm>
          <a:off x="4177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R</a:t>
          </a:r>
          <a:r>
            <a:rPr lang="fr-FR" sz="1800" kern="1200" dirty="0"/>
            <a:t> : Message codé</a:t>
          </a:r>
        </a:p>
      </dsp:txBody>
      <dsp:txXfrm>
        <a:off x="40372" y="332700"/>
        <a:ext cx="1222715" cy="1163398"/>
      </dsp:txXfrm>
    </dsp:sp>
    <dsp:sp modelId="{63DFC725-6819-5747-BCCB-5952D40F1BAE}">
      <dsp:nvSpPr>
        <dsp:cNvPr id="0" name=""/>
        <dsp:cNvSpPr/>
      </dsp:nvSpPr>
      <dsp:spPr>
        <a:xfrm>
          <a:off x="1428794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1428794" y="818043"/>
        <a:ext cx="192193" cy="192712"/>
      </dsp:txXfrm>
    </dsp:sp>
    <dsp:sp modelId="{F3FF7B09-662E-F445-B7F2-62E070177CB8}">
      <dsp:nvSpPr>
        <dsp:cNvPr id="0" name=""/>
        <dsp:cNvSpPr/>
      </dsp:nvSpPr>
      <dsp:spPr>
        <a:xfrm>
          <a:off x="1817325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M</a:t>
          </a:r>
          <a:r>
            <a:rPr lang="fr-FR" sz="1800" kern="1200" dirty="0"/>
            <a:t> : matrice formée à partir de R</a:t>
          </a:r>
        </a:p>
      </dsp:txBody>
      <dsp:txXfrm>
        <a:off x="1853520" y="332700"/>
        <a:ext cx="1222715" cy="1163398"/>
      </dsp:txXfrm>
    </dsp:sp>
    <dsp:sp modelId="{7406DF54-6F67-4B4B-86FA-B908192A2C67}">
      <dsp:nvSpPr>
        <dsp:cNvPr id="0" name=""/>
        <dsp:cNvSpPr/>
      </dsp:nvSpPr>
      <dsp:spPr>
        <a:xfrm>
          <a:off x="3241941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3241941" y="818043"/>
        <a:ext cx="192193" cy="192712"/>
      </dsp:txXfrm>
    </dsp:sp>
    <dsp:sp modelId="{BB95484B-3A1C-DC4E-A17A-DBAC506844F5}">
      <dsp:nvSpPr>
        <dsp:cNvPr id="0" name=""/>
        <dsp:cNvSpPr/>
      </dsp:nvSpPr>
      <dsp:spPr>
        <a:xfrm>
          <a:off x="3630473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V</a:t>
          </a:r>
          <a:r>
            <a:rPr lang="fr-FR" sz="1800" kern="1200" dirty="0"/>
            <a:t>=vecteur tels que M.V=0</a:t>
          </a:r>
        </a:p>
      </dsp:txBody>
      <dsp:txXfrm>
        <a:off x="3666668" y="332700"/>
        <a:ext cx="1222715" cy="1163398"/>
      </dsp:txXfrm>
    </dsp:sp>
    <dsp:sp modelId="{670B1301-A866-9C45-860C-876B2A41A1A1}">
      <dsp:nvSpPr>
        <dsp:cNvPr id="0" name=""/>
        <dsp:cNvSpPr/>
      </dsp:nvSpPr>
      <dsp:spPr>
        <a:xfrm>
          <a:off x="5055089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5055089" y="818043"/>
        <a:ext cx="192193" cy="192712"/>
      </dsp:txXfrm>
    </dsp:sp>
    <dsp:sp modelId="{ED08B8D4-9013-2E4A-82CC-4322B28A8AD1}">
      <dsp:nvSpPr>
        <dsp:cNvPr id="0" name=""/>
        <dsp:cNvSpPr/>
      </dsp:nvSpPr>
      <dsp:spPr>
        <a:xfrm>
          <a:off x="5443621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rgbClr val="FF0000"/>
              </a:solidFill>
            </a:rPr>
            <a:t>Q</a:t>
          </a:r>
          <a:r>
            <a:rPr lang="fr-FR" sz="1800" kern="1200" baseline="-25000" dirty="0">
              <a:solidFill>
                <a:srgbClr val="FF0000"/>
              </a:solidFill>
            </a:rPr>
            <a:t>0</a:t>
          </a:r>
          <a:r>
            <a:rPr lang="fr-FR" sz="1800" kern="1200" dirty="0"/>
            <a:t> et </a:t>
          </a:r>
          <a:r>
            <a:rPr lang="fr-FR" sz="1800" kern="1200" dirty="0">
              <a:solidFill>
                <a:srgbClr val="FF0000"/>
              </a:solidFill>
            </a:rPr>
            <a:t>Q</a:t>
          </a:r>
          <a:r>
            <a:rPr lang="fr-FR" sz="1800" kern="1200" baseline="-25000" dirty="0">
              <a:solidFill>
                <a:srgbClr val="FF0000"/>
              </a:solidFill>
            </a:rPr>
            <a:t>1</a:t>
          </a:r>
          <a:r>
            <a:rPr lang="fr-FR" sz="1800" kern="1200" dirty="0"/>
            <a:t> polynômes formés à partir de V </a:t>
          </a:r>
        </a:p>
      </dsp:txBody>
      <dsp:txXfrm>
        <a:off x="5479816" y="332700"/>
        <a:ext cx="1222715" cy="1163398"/>
      </dsp:txXfrm>
    </dsp:sp>
    <dsp:sp modelId="{3AF7818B-A602-FA43-BACC-0EB5674E90FB}">
      <dsp:nvSpPr>
        <dsp:cNvPr id="0" name=""/>
        <dsp:cNvSpPr/>
      </dsp:nvSpPr>
      <dsp:spPr>
        <a:xfrm>
          <a:off x="6868237" y="753806"/>
          <a:ext cx="274562" cy="3211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300" kern="1200"/>
        </a:p>
      </dsp:txBody>
      <dsp:txXfrm>
        <a:off x="6868237" y="818043"/>
        <a:ext cx="192193" cy="192712"/>
      </dsp:txXfrm>
    </dsp:sp>
    <dsp:sp modelId="{FF61E77E-4E4E-8341-9AB0-A0D2FB92EF37}">
      <dsp:nvSpPr>
        <dsp:cNvPr id="0" name=""/>
        <dsp:cNvSpPr/>
      </dsp:nvSpPr>
      <dsp:spPr>
        <a:xfrm>
          <a:off x="7256769" y="296505"/>
          <a:ext cx="1295105" cy="1235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Q</a:t>
          </a:r>
          <a:r>
            <a:rPr lang="fr-FR" sz="1800" kern="1200" baseline="-25000" dirty="0"/>
            <a:t>0</a:t>
          </a:r>
          <a:r>
            <a:rPr lang="fr-FR" sz="1800" kern="1200" dirty="0"/>
            <a:t>/Q</a:t>
          </a:r>
          <a:r>
            <a:rPr lang="fr-FR" sz="1800" kern="1200" baseline="-25000" dirty="0"/>
            <a:t>1</a:t>
          </a:r>
          <a:r>
            <a:rPr lang="fr-FR" sz="1800" kern="1200" dirty="0"/>
            <a:t> = </a:t>
          </a:r>
          <a:r>
            <a:rPr lang="fr-FR" sz="1800" kern="1200" dirty="0">
              <a:solidFill>
                <a:srgbClr val="FF0000"/>
              </a:solidFill>
            </a:rPr>
            <a:t>U</a:t>
          </a:r>
          <a:r>
            <a:rPr lang="fr-FR" sz="1800" kern="1200" dirty="0"/>
            <a:t> : message initial</a:t>
          </a:r>
        </a:p>
      </dsp:txBody>
      <dsp:txXfrm>
        <a:off x="7292964" y="332700"/>
        <a:ext cx="1222715" cy="11633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DAD92-71BA-1F48-B086-5CC231F4F1F5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CDA1B-D334-1E4E-BB5C-BAA14BF15A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676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3708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7268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7550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D8AC3-1616-0A46-AA8A-FAD4A0156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262D0EB-6391-1247-B17B-B167D1DB7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4913A3-193C-4947-8753-A74039150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914575-6C08-724F-A1D8-460B1BD78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732A77-9DC9-6C40-8D66-EB18BA1F9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8689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CF30AF-AAF2-284D-A99A-27B323D7F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967FC28-8E39-D64E-97A2-301CD8CD8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014253-8301-A649-9E80-06E04797E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72AB7B-CE4C-3746-A7CC-D0095DDF8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E38621-69DB-724D-9466-3C8AFE2F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28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65C3275-E6CD-B346-8769-517DE8B475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5CB14D-7935-A943-805B-07F341865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58E4795-F811-4149-885D-C10B9CE6C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F95E44-6029-4C4A-829B-A8E1F974A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7BD4CB-4D2F-A948-990C-02DDFD0C6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94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F6E514-96DA-494B-A622-4340B8C76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2E139C-ED22-354A-9F11-B4D90DB50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9949D5-3440-C74A-9E5E-C69980F65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EDFE6F-5029-B24B-916C-E3189DF63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D96C45-2838-2341-A588-047EA9C75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3204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87CE4A-5587-F54B-AE13-98F414A17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83919E-DD76-6F48-9FBF-55D857EDC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0DE7C3-7108-934D-AA87-F156751F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D6318-0869-6240-87CD-862BF4E4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BA256A-71C0-2F4F-9FD2-554501EF2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3994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4FE346-0C1B-3E40-BC4D-20B7C69D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C7A05A-8924-534D-B9C0-371FBB929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5070EB1-8355-1643-A32D-C7A48C26B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C0AD71-57FD-5C41-B200-16BAF1E76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DF8B7A1-0F1C-D649-B2A6-12CAFC8F2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BFE9E7-4C9D-9A49-9A65-26F5C31B1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8350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38473F-B580-BB41-8EE1-73ABAB2D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822AE76-E013-924C-881B-D47ACD4E0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AF94070-D065-654E-95DE-4BF05B0726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B384F7B-A917-2041-A3F3-853024FA9C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E5A761E-8FD8-934C-8584-F54F4E14BD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3C03FFC-C679-524E-A0AE-F8633599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412B95E-2C35-5146-84D7-4E44E7706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9CB46EC-C0CA-6B45-A063-616B8682C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0873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728B1B-FA7D-E148-9BCA-DC84B6A5C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794126-9FD9-0145-8905-E7C78971A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61D6D17-7F46-9744-8700-7414D61E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11E2A1-6C87-7F4D-B990-85701EB8B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145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9F58BBD-06BB-E64D-B1A2-60C70619D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BB9D809-7DBD-E54B-8EB6-CEDD05678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A82142-5352-F74D-9F5F-66968C646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9820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6D4977-4CA5-5D45-BDF8-8D0B9FF6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998817-7317-3841-9B8B-2A73C6EF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81BFAB9-1646-E94B-ADF9-166C185A3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7939568-007B-8E40-A3F1-98B639880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FA0ED4C-DA52-BE47-8A3F-A3BCFD60B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9469EE-62F4-654E-B7D6-48CB1371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8229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C4195E-3392-A845-8A3D-DDC21DBB0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FB33672-496E-B44B-A5A6-3DB23F8AF2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CDDFE7-B07B-FF47-9D6B-5D7DDF4A9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72097F-0FEF-C24C-8FDD-6C3A0FCD9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1008F94-7DD6-8648-A828-D8C019768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7B5C20-F940-D440-979C-E02570164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553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CACFADD-7234-7140-B31F-6C9B1A693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AA729AF-BB59-D64A-B3D0-07BFFCDD7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700A05-0B7E-4642-AE61-04533F410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AE9AA-5972-6B4B-B16F-851611C4F616}" type="datetimeFigureOut">
              <a:rPr lang="fr-FR" smtClean="0"/>
              <a:t>19/05/2021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33EEDB-DFB5-A840-92F4-3AFC54EA3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4AA8C5-4A0D-5A4E-87DA-99C8997A2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530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2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1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BD611CC-2157-7540-8885-20A495964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731" y="1816426"/>
            <a:ext cx="3877056" cy="2249424"/>
          </a:xfrm>
        </p:spPr>
        <p:txBody>
          <a:bodyPr anchor="b">
            <a:normAutofit/>
          </a:bodyPr>
          <a:lstStyle/>
          <a:p>
            <a:pPr algn="l"/>
            <a:r>
              <a:rPr lang="fr-FR" sz="3800" cap="small" dirty="0"/>
              <a:t>transmission perturbée et codes correcteur d’erreur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F64D045-C0C6-7E40-B8F7-26F151106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981" y="329822"/>
            <a:ext cx="3319914" cy="2611316"/>
          </a:xfrm>
          <a:prstGeom prst="rect">
            <a:avLst/>
          </a:prstGeom>
        </p:spPr>
      </p:pic>
      <p:pic>
        <p:nvPicPr>
          <p:cNvPr id="5" name="Image 4" descr="Une image contenant carré&#10;&#10;Description générée automatiquement">
            <a:extLst>
              <a:ext uri="{FF2B5EF4-FFF2-40B4-BE49-F238E27FC236}">
                <a16:creationId xmlns:a16="http://schemas.microsoft.com/office/drawing/2014/main" id="{2AC36ABA-15CB-0C46-8D4E-3BE2E490C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5" t="18195" r="1666" b="18472"/>
          <a:stretch/>
        </p:blipFill>
        <p:spPr>
          <a:xfrm>
            <a:off x="5953781" y="3325402"/>
            <a:ext cx="5702113" cy="280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12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FA0F5E-7522-324F-941A-56907B622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d’application</a:t>
            </a:r>
          </a:p>
        </p:txBody>
      </p:sp>
      <p:pic>
        <p:nvPicPr>
          <p:cNvPr id="5" name="Espace réservé du contenu 4" descr="Une image contenant texte, personne, femme, posant&#10;&#10;Description générée automatiquement">
            <a:extLst>
              <a:ext uri="{FF2B5EF4-FFF2-40B4-BE49-F238E27FC236}">
                <a16:creationId xmlns:a16="http://schemas.microsoft.com/office/drawing/2014/main" id="{F9DE0663-E6F4-B743-B7B5-16DD33F79A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317" y="1392460"/>
            <a:ext cx="6800555" cy="5100416"/>
          </a:xfrm>
        </p:spPr>
      </p:pic>
    </p:spTree>
    <p:extLst>
      <p:ext uri="{BB962C8B-B14F-4D97-AF65-F5344CB8AC3E}">
        <p14:creationId xmlns:p14="http://schemas.microsoft.com/office/powerpoint/2010/main" val="869368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B23BAD-71AB-3E4D-A408-7C440EBC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Complexité des algorithmes de décodage 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A635A2AB-FFEC-424E-8781-4952DF01D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4925" y="1473200"/>
            <a:ext cx="6891866" cy="5168899"/>
          </a:xfrm>
        </p:spPr>
      </p:pic>
    </p:spTree>
    <p:extLst>
      <p:ext uri="{BB962C8B-B14F-4D97-AF65-F5344CB8AC3E}">
        <p14:creationId xmlns:p14="http://schemas.microsoft.com/office/powerpoint/2010/main" val="328419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D8EDD-FEC5-3949-AAD7-CE33B5B41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Cadre général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52B9C9-F724-3D47-9FB4-AE782A0AE513}"/>
              </a:ext>
            </a:extLst>
          </p:cNvPr>
          <p:cNvSpPr/>
          <p:nvPr/>
        </p:nvSpPr>
        <p:spPr>
          <a:xfrm>
            <a:off x="951250" y="3696427"/>
            <a:ext cx="2338466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initial</a:t>
            </a:r>
          </a:p>
          <a:p>
            <a:pPr algn="ctr"/>
            <a:r>
              <a:rPr lang="fr-FR" dirty="0"/>
              <a:t>(x</a:t>
            </a:r>
            <a:r>
              <a:rPr lang="fr-FR" baseline="-25000" dirty="0"/>
              <a:t>1</a:t>
            </a:r>
            <a:r>
              <a:rPr lang="fr-FR" dirty="0"/>
              <a:t>, ..., x</a:t>
            </a:r>
            <a:r>
              <a:rPr lang="fr-FR" baseline="-25000" dirty="0"/>
              <a:t>n</a:t>
            </a:r>
            <a:r>
              <a:rPr lang="fr-FR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BA80E5-88F6-2C48-B618-3F9A4B72139B}"/>
              </a:ext>
            </a:extLst>
          </p:cNvPr>
          <p:cNvSpPr/>
          <p:nvPr/>
        </p:nvSpPr>
        <p:spPr>
          <a:xfrm>
            <a:off x="8617471" y="3696427"/>
            <a:ext cx="2412791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reçu</a:t>
            </a:r>
          </a:p>
          <a:p>
            <a:pPr algn="ctr"/>
            <a:r>
              <a:rPr lang="fr-FR" dirty="0"/>
              <a:t>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</a:t>
            </a:r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B7A2EDA5-40B5-2846-AF6E-3D1412A69BD5}"/>
              </a:ext>
            </a:extLst>
          </p:cNvPr>
          <p:cNvSpPr/>
          <p:nvPr/>
        </p:nvSpPr>
        <p:spPr>
          <a:xfrm>
            <a:off x="3443677" y="4466730"/>
            <a:ext cx="5019833" cy="76449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Transmission</a:t>
            </a:r>
          </a:p>
        </p:txBody>
      </p:sp>
      <p:sp>
        <p:nvSpPr>
          <p:cNvPr id="15" name="Éclair 14">
            <a:extLst>
              <a:ext uri="{FF2B5EF4-FFF2-40B4-BE49-F238E27FC236}">
                <a16:creationId xmlns:a16="http://schemas.microsoft.com/office/drawing/2014/main" id="{57A0A21E-8799-574F-A160-54099B5D7066}"/>
              </a:ext>
            </a:extLst>
          </p:cNvPr>
          <p:cNvSpPr/>
          <p:nvPr/>
        </p:nvSpPr>
        <p:spPr>
          <a:xfrm flipH="1">
            <a:off x="5264046" y="3016251"/>
            <a:ext cx="1170724" cy="1535140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53D3031-1487-7040-8DB1-560A937D39B4}"/>
              </a:ext>
            </a:extLst>
          </p:cNvPr>
          <p:cNvSpPr txBox="1"/>
          <p:nvPr/>
        </p:nvSpPr>
        <p:spPr>
          <a:xfrm rot="17909120">
            <a:off x="5076321" y="3480301"/>
            <a:ext cx="154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34E1993-2A09-6344-B40E-2F2BA216BEE0}"/>
              </a:ext>
            </a:extLst>
          </p:cNvPr>
          <p:cNvSpPr txBox="1"/>
          <p:nvPr/>
        </p:nvSpPr>
        <p:spPr>
          <a:xfrm>
            <a:off x="2120483" y="1690688"/>
            <a:ext cx="7323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Perturbation Discrète (les éléments perturbés restent lisibles)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On fixe le nombre d’erreurs acceptées au préalable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2DD8E7E-88B2-9140-B38C-6FADA86845AD}"/>
              </a:ext>
            </a:extLst>
          </p:cNvPr>
          <p:cNvSpPr txBox="1"/>
          <p:nvPr/>
        </p:nvSpPr>
        <p:spPr>
          <a:xfrm>
            <a:off x="1936333" y="6253610"/>
            <a:ext cx="732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Comment s’assurer que 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 = (x</a:t>
            </a:r>
            <a:r>
              <a:rPr lang="fr-FR" baseline="-25000" dirty="0"/>
              <a:t>1</a:t>
            </a:r>
            <a:r>
              <a:rPr lang="fr-FR" dirty="0"/>
              <a:t>, ..., x</a:t>
            </a:r>
            <a:r>
              <a:rPr lang="fr-FR" baseline="-25000" dirty="0"/>
              <a:t>n</a:t>
            </a:r>
            <a:r>
              <a:rPr lang="fr-FR" dirty="0"/>
              <a:t>) ? </a:t>
            </a:r>
          </a:p>
        </p:txBody>
      </p:sp>
    </p:spTree>
    <p:extLst>
      <p:ext uri="{BB962C8B-B14F-4D97-AF65-F5344CB8AC3E}">
        <p14:creationId xmlns:p14="http://schemas.microsoft.com/office/powerpoint/2010/main" val="1534283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C66E84-2B42-463F-8329-75BA0D521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6AD4B2C-DA28-9544-AF03-5EBDA82D5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" y="383359"/>
            <a:ext cx="4823227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La Redondance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36819B0-9728-2F48-8DD4-53B8877FC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" t="11401" r="3" b="1478"/>
          <a:stretch/>
        </p:blipFill>
        <p:spPr>
          <a:xfrm>
            <a:off x="6618770" y="385717"/>
            <a:ext cx="4382523" cy="553719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E1CB82D-42A0-A342-946D-340414B1B536}"/>
              </a:ext>
            </a:extLst>
          </p:cNvPr>
          <p:cNvSpPr txBox="1"/>
          <p:nvPr/>
        </p:nvSpPr>
        <p:spPr>
          <a:xfrm>
            <a:off x="1228345" y="2188564"/>
            <a:ext cx="3960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Rajouter de l’information pour chaque élément en le caractérisant parfaitement</a:t>
            </a:r>
          </a:p>
        </p:txBody>
      </p:sp>
    </p:spTree>
    <p:extLst>
      <p:ext uri="{BB962C8B-B14F-4D97-AF65-F5344CB8AC3E}">
        <p14:creationId xmlns:p14="http://schemas.microsoft.com/office/powerpoint/2010/main" val="3432932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C66E84-2B42-463F-8329-75BA0D521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53" y="679732"/>
            <a:ext cx="5074956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4600" dirty="0"/>
              <a:t>Approche</a:t>
            </a:r>
            <a:r>
              <a:rPr lang="en-US" sz="4600" dirty="0"/>
              <a:t> naïve :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1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8812C038-9DBF-1C4F-89EF-B16EEFB5E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491" t="10375" r="3530" b="-2"/>
          <a:stretch/>
        </p:blipFill>
        <p:spPr>
          <a:xfrm>
            <a:off x="5881665" y="1223875"/>
            <a:ext cx="5684603" cy="453434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88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3" y="516589"/>
            <a:ext cx="5074956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600" dirty="0"/>
              <a:t>Corps </a:t>
            </a:r>
            <a:r>
              <a:rPr lang="en-US" sz="4600" dirty="0" err="1"/>
              <a:t>fini</a:t>
            </a:r>
            <a:r>
              <a:rPr lang="en-US" sz="4600" dirty="0"/>
              <a:t> F16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DE7483-59C5-0449-83A0-D806C7FBF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116" y="4178300"/>
            <a:ext cx="2794000" cy="27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31598EB8-0244-D648-8FAF-C08EAE4BA230}"/>
              </a:ext>
            </a:extLst>
          </p:cNvPr>
          <p:cNvSpPr/>
          <p:nvPr/>
        </p:nvSpPr>
        <p:spPr>
          <a:xfrm>
            <a:off x="6498983" y="165101"/>
            <a:ext cx="3851517" cy="3733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0BEF8607-E08F-354D-BA45-B9733DEB8822}"/>
              </a:ext>
            </a:extLst>
          </p:cNvPr>
          <p:cNvSpPr/>
          <p:nvPr/>
        </p:nvSpPr>
        <p:spPr>
          <a:xfrm>
            <a:off x="8474807" y="400053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2F355F77-4A35-C240-B30C-72F49CC62082}"/>
              </a:ext>
            </a:extLst>
          </p:cNvPr>
          <p:cNvSpPr/>
          <p:nvPr/>
        </p:nvSpPr>
        <p:spPr>
          <a:xfrm>
            <a:off x="8546366" y="203835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693DE4B8-AA45-E341-8BC6-FF653C6C0D82}"/>
              </a:ext>
            </a:extLst>
          </p:cNvPr>
          <p:cNvSpPr/>
          <p:nvPr/>
        </p:nvSpPr>
        <p:spPr>
          <a:xfrm>
            <a:off x="7499959" y="14732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 : coins arrondis 29">
            <a:extLst>
              <a:ext uri="{FF2B5EF4-FFF2-40B4-BE49-F238E27FC236}">
                <a16:creationId xmlns:a16="http://schemas.microsoft.com/office/drawing/2014/main" id="{FF5EE298-7C50-D441-9224-24F4E952536A}"/>
              </a:ext>
            </a:extLst>
          </p:cNvPr>
          <p:cNvSpPr/>
          <p:nvPr/>
        </p:nvSpPr>
        <p:spPr>
          <a:xfrm>
            <a:off x="9031409" y="8128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 : coins arrondis 32">
            <a:extLst>
              <a:ext uri="{FF2B5EF4-FFF2-40B4-BE49-F238E27FC236}">
                <a16:creationId xmlns:a16="http://schemas.microsoft.com/office/drawing/2014/main" id="{50B86995-4F83-6546-9877-091FD445E07D}"/>
              </a:ext>
            </a:extLst>
          </p:cNvPr>
          <p:cNvSpPr/>
          <p:nvPr/>
        </p:nvSpPr>
        <p:spPr>
          <a:xfrm>
            <a:off x="8655050" y="260985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88C2B0B2-F01E-414A-8BDA-6AE78AEBC1D5}"/>
              </a:ext>
            </a:extLst>
          </p:cNvPr>
          <p:cNvSpPr/>
          <p:nvPr/>
        </p:nvSpPr>
        <p:spPr>
          <a:xfrm>
            <a:off x="7924802" y="7620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 : coins arrondis 34">
            <a:extLst>
              <a:ext uri="{FF2B5EF4-FFF2-40B4-BE49-F238E27FC236}">
                <a16:creationId xmlns:a16="http://schemas.microsoft.com/office/drawing/2014/main" id="{8D7F0FEE-C5AE-A949-B2C1-F49DED2567BE}"/>
              </a:ext>
            </a:extLst>
          </p:cNvPr>
          <p:cNvSpPr/>
          <p:nvPr/>
        </p:nvSpPr>
        <p:spPr>
          <a:xfrm>
            <a:off x="8474807" y="13208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 : coins arrondis 35">
            <a:extLst>
              <a:ext uri="{FF2B5EF4-FFF2-40B4-BE49-F238E27FC236}">
                <a16:creationId xmlns:a16="http://schemas.microsoft.com/office/drawing/2014/main" id="{0C130308-D368-F344-B4EC-1A4F3153CA29}"/>
              </a:ext>
            </a:extLst>
          </p:cNvPr>
          <p:cNvSpPr/>
          <p:nvPr/>
        </p:nvSpPr>
        <p:spPr>
          <a:xfrm>
            <a:off x="9262699" y="203835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5BCDDD4A-9F13-464F-B583-222316364E1F}"/>
              </a:ext>
            </a:extLst>
          </p:cNvPr>
          <p:cNvSpPr/>
          <p:nvPr/>
        </p:nvSpPr>
        <p:spPr>
          <a:xfrm>
            <a:off x="9833217" y="167005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 : coins arrondis 37">
            <a:extLst>
              <a:ext uri="{FF2B5EF4-FFF2-40B4-BE49-F238E27FC236}">
                <a16:creationId xmlns:a16="http://schemas.microsoft.com/office/drawing/2014/main" id="{FDDA9546-8433-4B43-AAF9-BAE90D1CA5FD}"/>
              </a:ext>
            </a:extLst>
          </p:cNvPr>
          <p:cNvSpPr/>
          <p:nvPr/>
        </p:nvSpPr>
        <p:spPr>
          <a:xfrm>
            <a:off x="7859833" y="1992415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94894897-1C26-C04D-94D3-6F566ECDD62C}"/>
              </a:ext>
            </a:extLst>
          </p:cNvPr>
          <p:cNvSpPr/>
          <p:nvPr/>
        </p:nvSpPr>
        <p:spPr>
          <a:xfrm>
            <a:off x="9626600" y="26416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EAC71E2E-E73D-984E-9BD9-1899A2D6BFF9}"/>
              </a:ext>
            </a:extLst>
          </p:cNvPr>
          <p:cNvSpPr/>
          <p:nvPr/>
        </p:nvSpPr>
        <p:spPr>
          <a:xfrm>
            <a:off x="7059492" y="260985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 : coins arrondis 40">
            <a:extLst>
              <a:ext uri="{FF2B5EF4-FFF2-40B4-BE49-F238E27FC236}">
                <a16:creationId xmlns:a16="http://schemas.microsoft.com/office/drawing/2014/main" id="{EA590AC1-6308-AC4A-903A-006B180AEE5A}"/>
              </a:ext>
            </a:extLst>
          </p:cNvPr>
          <p:cNvSpPr/>
          <p:nvPr/>
        </p:nvSpPr>
        <p:spPr>
          <a:xfrm>
            <a:off x="8713909" y="3206749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 : coins arrondis 41">
            <a:extLst>
              <a:ext uri="{FF2B5EF4-FFF2-40B4-BE49-F238E27FC236}">
                <a16:creationId xmlns:a16="http://schemas.microsoft.com/office/drawing/2014/main" id="{E934BC96-4225-CC40-9F7E-DAFD4E48E065}"/>
              </a:ext>
            </a:extLst>
          </p:cNvPr>
          <p:cNvSpPr/>
          <p:nvPr/>
        </p:nvSpPr>
        <p:spPr>
          <a:xfrm>
            <a:off x="7240093" y="8128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 : coins arrondis 42">
            <a:extLst>
              <a:ext uri="{FF2B5EF4-FFF2-40B4-BE49-F238E27FC236}">
                <a16:creationId xmlns:a16="http://schemas.microsoft.com/office/drawing/2014/main" id="{BAD878FD-3322-F249-B44F-049F86FF4CA6}"/>
              </a:ext>
            </a:extLst>
          </p:cNvPr>
          <p:cNvSpPr/>
          <p:nvPr/>
        </p:nvSpPr>
        <p:spPr>
          <a:xfrm>
            <a:off x="9486900" y="1181100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 : coins arrondis 43">
            <a:extLst>
              <a:ext uri="{FF2B5EF4-FFF2-40B4-BE49-F238E27FC236}">
                <a16:creationId xmlns:a16="http://schemas.microsoft.com/office/drawing/2014/main" id="{81FD0C3D-0A6F-9047-8844-805537202F7D}"/>
              </a:ext>
            </a:extLst>
          </p:cNvPr>
          <p:cNvSpPr/>
          <p:nvPr/>
        </p:nvSpPr>
        <p:spPr>
          <a:xfrm>
            <a:off x="7979016" y="3060699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 : coins arrondis 44">
            <a:extLst>
              <a:ext uri="{FF2B5EF4-FFF2-40B4-BE49-F238E27FC236}">
                <a16:creationId xmlns:a16="http://schemas.microsoft.com/office/drawing/2014/main" id="{FA597CE1-3D70-E04C-96E7-BC20FE77B64D}"/>
              </a:ext>
            </a:extLst>
          </p:cNvPr>
          <p:cNvSpPr/>
          <p:nvPr/>
        </p:nvSpPr>
        <p:spPr>
          <a:xfrm>
            <a:off x="6816967" y="1739901"/>
            <a:ext cx="292100" cy="292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C496EDCF-FA39-4143-97C6-69834D1B7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04" y="1778516"/>
            <a:ext cx="4850403" cy="389255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A55FC452-FA69-3448-A183-8EA45CC0577C}"/>
              </a:ext>
            </a:extLst>
          </p:cNvPr>
          <p:cNvSpPr txBox="1"/>
          <p:nvPr/>
        </p:nvSpPr>
        <p:spPr>
          <a:xfrm>
            <a:off x="7859833" y="407035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Stable par :</a:t>
            </a:r>
          </a:p>
        </p:txBody>
      </p:sp>
    </p:spTree>
    <p:extLst>
      <p:ext uri="{BB962C8B-B14F-4D97-AF65-F5344CB8AC3E}">
        <p14:creationId xmlns:p14="http://schemas.microsoft.com/office/powerpoint/2010/main" val="3502154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53" y="679732"/>
            <a:ext cx="5074956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4600" dirty="0"/>
              <a:t>Reed Solomon</a:t>
            </a:r>
            <a:r>
              <a:rPr lang="en-US" sz="4600" dirty="0"/>
              <a:t>: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63237DD-C04B-3249-9E7C-0AE6086F5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6722" y="2787650"/>
            <a:ext cx="1447800" cy="12065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57F4F73-059C-184F-A8B6-1C47C44C5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0678" y="2863850"/>
            <a:ext cx="1651000" cy="1130300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C93511FD-4538-C841-B318-C9B7D5B7ED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2519620" y="3429000"/>
            <a:ext cx="2131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>
            <a:extLst>
              <a:ext uri="{FF2B5EF4-FFF2-40B4-BE49-F238E27FC236}">
                <a16:creationId xmlns:a16="http://schemas.microsoft.com/office/drawing/2014/main" id="{E14487AE-1961-2241-9156-0C9BFAF27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5668" y="2825750"/>
            <a:ext cx="1651000" cy="1130300"/>
          </a:xfrm>
          <a:prstGeom prst="rect">
            <a:avLst/>
          </a:prstGeom>
        </p:spPr>
      </p:pic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453E8ADD-12DC-C744-B481-F795D9AAD332}"/>
              </a:ext>
            </a:extLst>
          </p:cNvPr>
          <p:cNvCxnSpPr>
            <a:cxnSpLocks/>
          </p:cNvCxnSpPr>
          <p:nvPr/>
        </p:nvCxnSpPr>
        <p:spPr>
          <a:xfrm>
            <a:off x="6129751" y="3429000"/>
            <a:ext cx="2131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5008A166-C411-1A40-B55B-CFA753189A24}"/>
              </a:ext>
            </a:extLst>
          </p:cNvPr>
          <p:cNvSpPr txBox="1"/>
          <p:nvPr/>
        </p:nvSpPr>
        <p:spPr>
          <a:xfrm>
            <a:off x="2547892" y="3696045"/>
            <a:ext cx="1948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Encodage</a:t>
            </a:r>
          </a:p>
          <a:p>
            <a:r>
              <a:rPr lang="fr-FR" dirty="0">
                <a:solidFill>
                  <a:srgbClr val="FF0000"/>
                </a:solidFill>
                <a:sym typeface="Wingdings" pitchFamily="2" charset="2"/>
              </a:rPr>
              <a:t> Redondance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D8ADD8-137D-AC4B-8483-1F04B49ADCB0}"/>
              </a:ext>
            </a:extLst>
          </p:cNvPr>
          <p:cNvSpPr txBox="1"/>
          <p:nvPr/>
        </p:nvSpPr>
        <p:spPr>
          <a:xfrm>
            <a:off x="6516537" y="3696045"/>
            <a:ext cx="1651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Transmission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7866B85-8987-DB4B-AD87-CC8BAE336B71}"/>
              </a:ext>
            </a:extLst>
          </p:cNvPr>
          <p:cNvSpPr txBox="1"/>
          <p:nvPr/>
        </p:nvSpPr>
        <p:spPr>
          <a:xfrm>
            <a:off x="1226722" y="2189374"/>
            <a:ext cx="1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 : Message initial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0DF6E05-AD5A-6B4B-8060-7D82C51F99EA}"/>
              </a:ext>
            </a:extLst>
          </p:cNvPr>
          <p:cNvSpPr txBox="1"/>
          <p:nvPr/>
        </p:nvSpPr>
        <p:spPr>
          <a:xfrm>
            <a:off x="4636960" y="2189374"/>
            <a:ext cx="1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 : Message codé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19795BC-4007-3740-8D0D-196BEB875147}"/>
              </a:ext>
            </a:extLst>
          </p:cNvPr>
          <p:cNvSpPr txBox="1"/>
          <p:nvPr/>
        </p:nvSpPr>
        <p:spPr>
          <a:xfrm>
            <a:off x="8167538" y="2189374"/>
            <a:ext cx="3103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 = C+E : Message reçu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095F67F5-7B1C-1D4D-BDEC-43E77B8EE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4396" y="4635188"/>
            <a:ext cx="1651000" cy="1130300"/>
          </a:xfrm>
          <a:prstGeom prst="rect">
            <a:avLst/>
          </a:prstGeom>
        </p:spPr>
      </p:pic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3BA76BE8-30B8-DF4C-8CBB-B6DECE3CFD5F}"/>
              </a:ext>
            </a:extLst>
          </p:cNvPr>
          <p:cNvCxnSpPr>
            <a:cxnSpLocks/>
          </p:cNvCxnSpPr>
          <p:nvPr/>
        </p:nvCxnSpPr>
        <p:spPr>
          <a:xfrm flipV="1">
            <a:off x="6455743" y="3880712"/>
            <a:ext cx="2019925" cy="1120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6B0AD6B3-6A85-254A-81E7-8D43F8C1E5E1}"/>
              </a:ext>
            </a:extLst>
          </p:cNvPr>
          <p:cNvSpPr txBox="1"/>
          <p:nvPr/>
        </p:nvSpPr>
        <p:spPr>
          <a:xfrm>
            <a:off x="7195280" y="4641678"/>
            <a:ext cx="1651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C1BBA699-0E70-A24F-9847-1A65F18B078E}"/>
              </a:ext>
            </a:extLst>
          </p:cNvPr>
          <p:cNvSpPr txBox="1"/>
          <p:nvPr/>
        </p:nvSpPr>
        <p:spPr>
          <a:xfrm>
            <a:off x="4801576" y="5871934"/>
            <a:ext cx="1376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 : Erreurs</a:t>
            </a:r>
          </a:p>
        </p:txBody>
      </p:sp>
    </p:spTree>
    <p:extLst>
      <p:ext uri="{BB962C8B-B14F-4D97-AF65-F5344CB8AC3E}">
        <p14:creationId xmlns:p14="http://schemas.microsoft.com/office/powerpoint/2010/main" val="1693760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FC8652-2F1D-754F-B835-B54FCD673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Efficacités comparées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19BD846F-B507-1940-BE02-BBD27A1102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5988498"/>
              </p:ext>
            </p:extLst>
          </p:nvPr>
        </p:nvGraphicFramePr>
        <p:xfrm>
          <a:off x="1780993" y="2650084"/>
          <a:ext cx="8630013" cy="2203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5031">
                  <a:extLst>
                    <a:ext uri="{9D8B030D-6E8A-4147-A177-3AD203B41FA5}">
                      <a16:colId xmlns:a16="http://schemas.microsoft.com/office/drawing/2014/main" val="4061507602"/>
                    </a:ext>
                  </a:extLst>
                </a:gridCol>
                <a:gridCol w="2792491">
                  <a:extLst>
                    <a:ext uri="{9D8B030D-6E8A-4147-A177-3AD203B41FA5}">
                      <a16:colId xmlns:a16="http://schemas.microsoft.com/office/drawing/2014/main" val="3534069408"/>
                    </a:ext>
                  </a:extLst>
                </a:gridCol>
                <a:gridCol w="2792491">
                  <a:extLst>
                    <a:ext uri="{9D8B030D-6E8A-4147-A177-3AD203B41FA5}">
                      <a16:colId xmlns:a16="http://schemas.microsoft.com/office/drawing/2014/main" val="1856156775"/>
                    </a:ext>
                  </a:extLst>
                </a:gridCol>
              </a:tblGrid>
              <a:tr h="321184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Code naïf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Reed-Solomon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3826363"/>
                  </a:ext>
                </a:extLst>
              </a:tr>
              <a:tr h="557735">
                <a:tc>
                  <a:txBody>
                    <a:bodyPr/>
                    <a:lstStyle/>
                    <a:p>
                      <a:pPr algn="l"/>
                      <a:r>
                        <a:rPr lang="fr-FR" dirty="0"/>
                        <a:t>Nombre d’erreur autorisées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Paramètre fixé à 3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494785"/>
                  </a:ext>
                </a:extLst>
              </a:tr>
              <a:tr h="796765">
                <a:tc>
                  <a:txBody>
                    <a:bodyPr/>
                    <a:lstStyle/>
                    <a:p>
                      <a:pPr algn="l"/>
                      <a:r>
                        <a:rPr lang="fr-FR" dirty="0"/>
                        <a:t>Redondance d’information dans le message envoyé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</a:t>
                      </a:r>
                    </a:p>
                    <a:p>
                      <a:pPr algn="ctr"/>
                      <a:r>
                        <a:rPr lang="fr-FR" dirty="0"/>
                        <a:t>3n éléments envoyés pour n utiles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15/9</a:t>
                      </a:r>
                    </a:p>
                    <a:p>
                      <a:pPr algn="ctr"/>
                      <a:r>
                        <a:rPr lang="fr-FR" dirty="0"/>
                        <a:t>15 éléments envoyés pour 9 utiles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671794"/>
                  </a:ext>
                </a:extLst>
              </a:tr>
              <a:tr h="219327">
                <a:tc>
                  <a:txBody>
                    <a:bodyPr/>
                    <a:lstStyle/>
                    <a:p>
                      <a:pPr algn="l"/>
                      <a:r>
                        <a:rPr lang="fr-FR" dirty="0"/>
                        <a:t>Nature des éléments envoyés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entiers sans restrictions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Entier inferieur à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654589"/>
                  </a:ext>
                </a:extLst>
              </a:tr>
            </a:tbl>
          </a:graphicData>
        </a:graphic>
      </p:graphicFrame>
      <p:sp>
        <p:nvSpPr>
          <p:cNvPr id="3" name="Cadre 2">
            <a:extLst>
              <a:ext uri="{FF2B5EF4-FFF2-40B4-BE49-F238E27FC236}">
                <a16:creationId xmlns:a16="http://schemas.microsoft.com/office/drawing/2014/main" id="{DAD78D11-F0FD-AC48-98BF-D4551869ED6B}"/>
              </a:ext>
            </a:extLst>
          </p:cNvPr>
          <p:cNvSpPr/>
          <p:nvPr/>
        </p:nvSpPr>
        <p:spPr>
          <a:xfrm>
            <a:off x="7581499" y="2558440"/>
            <a:ext cx="2829507" cy="2386941"/>
          </a:xfrm>
          <a:prstGeom prst="frame">
            <a:avLst>
              <a:gd name="adj1" fmla="val 2861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329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Décodage de Reed-Solomon par la méthode des Polynômes</a:t>
            </a: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91C44856-B0AE-5C46-85FF-4105CD431B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4723836"/>
              </p:ext>
            </p:extLst>
          </p:nvPr>
        </p:nvGraphicFramePr>
        <p:xfrm>
          <a:off x="1817973" y="1484027"/>
          <a:ext cx="8556053" cy="182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 4">
            <a:extLst>
              <a:ext uri="{FF2B5EF4-FFF2-40B4-BE49-F238E27FC236}">
                <a16:creationId xmlns:a16="http://schemas.microsoft.com/office/drawing/2014/main" id="{E0630058-23C6-AB40-A7BF-0C78BF020E9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" b="7423"/>
          <a:stretch/>
        </p:blipFill>
        <p:spPr>
          <a:xfrm>
            <a:off x="285246" y="4045249"/>
            <a:ext cx="3065453" cy="25263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C972CE5-27E4-A64F-A14B-C3693B1B817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1096" b="-16083"/>
          <a:stretch/>
        </p:blipFill>
        <p:spPr>
          <a:xfrm>
            <a:off x="9481054" y="4136512"/>
            <a:ext cx="2425700" cy="29521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B7A9483-47CB-244A-BF41-E1D4EA371FE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1996"/>
          <a:stretch/>
        </p:blipFill>
        <p:spPr>
          <a:xfrm>
            <a:off x="1973002" y="4767121"/>
            <a:ext cx="2755394" cy="1962394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BE8C94F-F39B-EB46-9566-0070D8F1F6A8}"/>
              </a:ext>
            </a:extLst>
          </p:cNvPr>
          <p:cNvCxnSpPr/>
          <p:nvPr/>
        </p:nvCxnSpPr>
        <p:spPr>
          <a:xfrm flipV="1">
            <a:off x="1648691" y="3089564"/>
            <a:ext cx="581891" cy="88515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0C8988BD-16DC-5C4D-9473-F844B1F037CC}"/>
              </a:ext>
            </a:extLst>
          </p:cNvPr>
          <p:cNvCxnSpPr>
            <a:cxnSpLocks/>
          </p:cNvCxnSpPr>
          <p:nvPr/>
        </p:nvCxnSpPr>
        <p:spPr>
          <a:xfrm flipV="1">
            <a:off x="3631617" y="3144983"/>
            <a:ext cx="704856" cy="162213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91F57DDC-BAA3-CC43-9827-75DE4514AD86}"/>
              </a:ext>
            </a:extLst>
          </p:cNvPr>
          <p:cNvCxnSpPr>
            <a:cxnSpLocks/>
          </p:cNvCxnSpPr>
          <p:nvPr/>
        </p:nvCxnSpPr>
        <p:spPr>
          <a:xfrm flipH="1" flipV="1">
            <a:off x="6226104" y="3161585"/>
            <a:ext cx="130628" cy="24130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65F9A2BA-C790-D14F-AF33-3EBB8BB0B2CD}"/>
              </a:ext>
            </a:extLst>
          </p:cNvPr>
          <p:cNvCxnSpPr>
            <a:cxnSpLocks/>
          </p:cNvCxnSpPr>
          <p:nvPr/>
        </p:nvCxnSpPr>
        <p:spPr>
          <a:xfrm flipH="1" flipV="1">
            <a:off x="8080019" y="3088647"/>
            <a:ext cx="1324373" cy="19617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20AB314-A016-ED4E-8507-CEDC4F6D20D6}"/>
              </a:ext>
            </a:extLst>
          </p:cNvPr>
          <p:cNvCxnSpPr>
            <a:cxnSpLocks/>
          </p:cNvCxnSpPr>
          <p:nvPr/>
        </p:nvCxnSpPr>
        <p:spPr>
          <a:xfrm flipH="1" flipV="1">
            <a:off x="9912072" y="3043967"/>
            <a:ext cx="631236" cy="7526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BCBCCA27-EBCF-0947-B619-5E7247EC01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46458" y="5748318"/>
            <a:ext cx="2420549" cy="16137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BB5CA92B-CD44-954C-B56F-587F565E27D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846" r="30211" b="7061"/>
          <a:stretch/>
        </p:blipFill>
        <p:spPr>
          <a:xfrm>
            <a:off x="8532380" y="5149935"/>
            <a:ext cx="2095249" cy="16137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56996E4-A6FA-1341-AC12-6BE702AA3095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72806" r="4133"/>
          <a:stretch/>
        </p:blipFill>
        <p:spPr>
          <a:xfrm>
            <a:off x="9114688" y="5401031"/>
            <a:ext cx="732731" cy="17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9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Décodage de Reed-Solomon par la méthode des Syndromes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E87CBC-3D41-364A-81E4-382029DD75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8611" r="2069"/>
          <a:stretch/>
        </p:blipFill>
        <p:spPr>
          <a:xfrm>
            <a:off x="835025" y="2013796"/>
            <a:ext cx="5260975" cy="27855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5DC122E-030C-8F43-9F3E-40CD31B24D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09" r="5026" b="11631"/>
          <a:stretch/>
        </p:blipFill>
        <p:spPr>
          <a:xfrm>
            <a:off x="936625" y="3224927"/>
            <a:ext cx="5159375" cy="27855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752FAB6-AC0F-6B49-9839-95ED777E1F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625" y="4414681"/>
            <a:ext cx="5372100" cy="278553"/>
          </a:xfrm>
          <a:prstGeom prst="rect">
            <a:avLst/>
          </a:prstGeom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0B353600-8E6F-1C48-AF17-6F0971961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427532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>
            <a:extLst>
              <a:ext uri="{FF2B5EF4-FFF2-40B4-BE49-F238E27FC236}">
                <a16:creationId xmlns:a16="http://schemas.microsoft.com/office/drawing/2014/main" id="{D7A9FCC9-B19F-9649-9C7D-9C620A280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77132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6E991FC8-69A9-5F45-AAE5-9F1ED23E4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650891" y="1927232"/>
            <a:ext cx="693368" cy="73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70868872-5826-904C-AF9C-E3ACE8B312E2}"/>
              </a:ext>
            </a:extLst>
          </p:cNvPr>
          <p:cNvSpPr txBox="1"/>
          <p:nvPr/>
        </p:nvSpPr>
        <p:spPr>
          <a:xfrm>
            <a:off x="8110777" y="2001838"/>
            <a:ext cx="2653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1. Localisation des erreurs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BEDC81CD-9CBD-8F49-BEAB-312C37C69F23}"/>
              </a:ext>
            </a:extLst>
          </p:cNvPr>
          <p:cNvSpPr txBox="1"/>
          <p:nvPr/>
        </p:nvSpPr>
        <p:spPr>
          <a:xfrm>
            <a:off x="6832607" y="3134148"/>
            <a:ext cx="5359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2. Résolution d’un système de taille réduite aux erreurs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00E1A4D0-0F83-0F43-8C55-F97CC7F65867}"/>
              </a:ext>
            </a:extLst>
          </p:cNvPr>
          <p:cNvCxnSpPr>
            <a:stCxn id="26" idx="2"/>
          </p:cNvCxnSpPr>
          <p:nvPr/>
        </p:nvCxnSpPr>
        <p:spPr>
          <a:xfrm flipH="1">
            <a:off x="9437622" y="237117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Image 40">
            <a:extLst>
              <a:ext uri="{FF2B5EF4-FFF2-40B4-BE49-F238E27FC236}">
                <a16:creationId xmlns:a16="http://schemas.microsoft.com/office/drawing/2014/main" id="{CC9E4454-A615-7C48-9A64-63B6280E5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55875" y="5913935"/>
            <a:ext cx="3320873" cy="355808"/>
          </a:xfrm>
          <a:prstGeom prst="rect">
            <a:avLst/>
          </a:prstGeom>
        </p:spPr>
      </p:pic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42EF80F4-17B4-604E-9866-0C3BC1823C56}"/>
              </a:ext>
            </a:extLst>
          </p:cNvPr>
          <p:cNvCxnSpPr/>
          <p:nvPr/>
        </p:nvCxnSpPr>
        <p:spPr>
          <a:xfrm flipH="1">
            <a:off x="3349015" y="237117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>
            <a:extLst>
              <a:ext uri="{FF2B5EF4-FFF2-40B4-BE49-F238E27FC236}">
                <a16:creationId xmlns:a16="http://schemas.microsoft.com/office/drawing/2014/main" id="{8C4C8023-3F27-2046-9BA2-1827CD0B9BAA}"/>
              </a:ext>
            </a:extLst>
          </p:cNvPr>
          <p:cNvSpPr txBox="1"/>
          <p:nvPr/>
        </p:nvSpPr>
        <p:spPr>
          <a:xfrm>
            <a:off x="7335774" y="4400596"/>
            <a:ext cx="4203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3. Reconstitution de </a:t>
            </a:r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/>
              <a:t> avec car C = R - E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3F0D8AD9-40F4-DD46-AB5D-EED0DF907475}"/>
              </a:ext>
            </a:extLst>
          </p:cNvPr>
          <p:cNvCxnSpPr/>
          <p:nvPr/>
        </p:nvCxnSpPr>
        <p:spPr>
          <a:xfrm flipH="1">
            <a:off x="9437622" y="36004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C9E5EFEE-6601-8749-ACD0-709EC80F8F6E}"/>
              </a:ext>
            </a:extLst>
          </p:cNvPr>
          <p:cNvCxnSpPr/>
          <p:nvPr/>
        </p:nvCxnSpPr>
        <p:spPr>
          <a:xfrm flipH="1">
            <a:off x="3349014" y="3617035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13350434-44C3-7F48-B10D-59D8BA70C65B}"/>
              </a:ext>
            </a:extLst>
          </p:cNvPr>
          <p:cNvCxnSpPr/>
          <p:nvPr/>
        </p:nvCxnSpPr>
        <p:spPr>
          <a:xfrm flipH="1">
            <a:off x="3349013" y="49447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27391DF3-EE74-2E40-A18D-A9300EDE3C3F}"/>
              </a:ext>
            </a:extLst>
          </p:cNvPr>
          <p:cNvCxnSpPr/>
          <p:nvPr/>
        </p:nvCxnSpPr>
        <p:spPr>
          <a:xfrm flipH="1">
            <a:off x="9437622" y="4944790"/>
            <a:ext cx="1" cy="71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ZoneTexte 48">
            <a:extLst>
              <a:ext uri="{FF2B5EF4-FFF2-40B4-BE49-F238E27FC236}">
                <a16:creationId xmlns:a16="http://schemas.microsoft.com/office/drawing/2014/main" id="{9ED19095-12EB-B74D-A272-C99AD216BAA3}"/>
              </a:ext>
            </a:extLst>
          </p:cNvPr>
          <p:cNvSpPr txBox="1"/>
          <p:nvPr/>
        </p:nvSpPr>
        <p:spPr>
          <a:xfrm>
            <a:off x="7468213" y="5870252"/>
            <a:ext cx="4203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4. On retrouve </a:t>
            </a:r>
            <a:r>
              <a:rPr lang="fr-FR" dirty="0">
                <a:solidFill>
                  <a:srgbClr val="FF0000"/>
                </a:solidFill>
              </a:rPr>
              <a:t>U</a:t>
            </a:r>
            <a:r>
              <a:rPr lang="fr-FR" dirty="0"/>
              <a:t> le message envoyé</a:t>
            </a:r>
          </a:p>
        </p:txBody>
      </p:sp>
    </p:spTree>
    <p:extLst>
      <p:ext uri="{BB962C8B-B14F-4D97-AF65-F5344CB8AC3E}">
        <p14:creationId xmlns:p14="http://schemas.microsoft.com/office/powerpoint/2010/main" val="188284509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</TotalTime>
  <Words>254</Words>
  <Application>Microsoft Macintosh PowerPoint</Application>
  <PresentationFormat>Grand écran</PresentationFormat>
  <Paragraphs>56</Paragraphs>
  <Slides>11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Thème Office</vt:lpstr>
      <vt:lpstr>transmission perturbée et codes correcteur d’erreur</vt:lpstr>
      <vt:lpstr>Cadre général</vt:lpstr>
      <vt:lpstr>La Redondance</vt:lpstr>
      <vt:lpstr>Approche naïve :</vt:lpstr>
      <vt:lpstr>Corps fini F16</vt:lpstr>
      <vt:lpstr>Reed Solomon:</vt:lpstr>
      <vt:lpstr>Efficacités comparées</vt:lpstr>
      <vt:lpstr>Décodage de Reed-Solomon par la méthode des Polynômes</vt:lpstr>
      <vt:lpstr>Décodage de Reed-Solomon par la méthode des Syndromes</vt:lpstr>
      <vt:lpstr>Exemple d’application</vt:lpstr>
      <vt:lpstr>Complexité des algorithmes de décodage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QR-code et codes correcteur d’erreur</dc:title>
  <dc:creator>Astrid GOOSSENS</dc:creator>
  <cp:lastModifiedBy>Astrid GOOSSENS</cp:lastModifiedBy>
  <cp:revision>30</cp:revision>
  <dcterms:created xsi:type="dcterms:W3CDTF">2021-01-08T13:56:20Z</dcterms:created>
  <dcterms:modified xsi:type="dcterms:W3CDTF">2021-05-19T08:39:30Z</dcterms:modified>
</cp:coreProperties>
</file>

<file path=docProps/thumbnail.jpeg>
</file>